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5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0763D-824C-419F-B6DF-1328DB9557BE}" type="datetimeFigureOut">
              <a:rPr lang="en-GB" smtClean="0"/>
              <a:t>15/03/2023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FA8AB-FE6B-47AE-8BE5-9F6C97A626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488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3EA1D-4F20-47DA-9B5A-AD829CA8C507}" type="datetimeFigureOut">
              <a:rPr lang="en-GB" smtClean="0"/>
              <a:t>15/03/2023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2D94E-F408-418A-BFA5-32E910946B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09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8FE5-2A5C-4043-ACAB-56D3643CF846}" type="datetimeFigureOut">
              <a:rPr lang="en-GB" smtClean="0"/>
              <a:t>15/03/2023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09E2-9EE2-4C78-92B9-5B6AB050A4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51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8FE5-2A5C-4043-ACAB-56D3643CF846}" type="datetimeFigureOut">
              <a:rPr lang="en-GB" smtClean="0"/>
              <a:t>15/03/2023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09E2-9EE2-4C78-92B9-5B6AB050A4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27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8FE5-2A5C-4043-ACAB-56D3643CF846}" type="datetimeFigureOut">
              <a:rPr lang="en-GB" smtClean="0"/>
              <a:t>15/03/2023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09E2-9EE2-4C78-92B9-5B6AB050A4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0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8FE5-2A5C-4043-ACAB-56D3643CF846}" type="datetimeFigureOut">
              <a:rPr lang="en-GB" smtClean="0"/>
              <a:t>15/03/2023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09E2-9EE2-4C78-92B9-5B6AB050A4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97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8FE5-2A5C-4043-ACAB-56D3643CF846}" type="datetimeFigureOut">
              <a:rPr lang="en-GB" smtClean="0"/>
              <a:t>15/03/2023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09E2-9EE2-4C78-92B9-5B6AB050A4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15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8FE5-2A5C-4043-ACAB-56D3643CF846}" type="datetimeFigureOut">
              <a:rPr lang="en-GB" smtClean="0"/>
              <a:t>15/03/2023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09E2-9EE2-4C78-92B9-5B6AB050A4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116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8FE5-2A5C-4043-ACAB-56D3643CF846}" type="datetimeFigureOut">
              <a:rPr lang="en-GB" smtClean="0"/>
              <a:t>15/03/2023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09E2-9EE2-4C78-92B9-5B6AB050A4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777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8FE5-2A5C-4043-ACAB-56D3643CF846}" type="datetimeFigureOut">
              <a:rPr lang="en-GB" smtClean="0"/>
              <a:t>15/03/2023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09E2-9EE2-4C78-92B9-5B6AB050A4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90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8FE5-2A5C-4043-ACAB-56D3643CF846}" type="datetimeFigureOut">
              <a:rPr lang="en-GB" smtClean="0"/>
              <a:t>15/03/2023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09E2-9EE2-4C78-92B9-5B6AB050A4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18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8FE5-2A5C-4043-ACAB-56D3643CF846}" type="datetimeFigureOut">
              <a:rPr lang="en-GB" smtClean="0"/>
              <a:t>15/03/2023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09E2-9EE2-4C78-92B9-5B6AB050A4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9408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8FE5-2A5C-4043-ACAB-56D3643CF846}" type="datetimeFigureOut">
              <a:rPr lang="en-GB" smtClean="0"/>
              <a:t>15/03/2023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309E2-9EE2-4C78-92B9-5B6AB050A4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24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8FE5-2A5C-4043-ACAB-56D3643CF846}" type="datetimeFigureOut">
              <a:rPr lang="en-GB" smtClean="0"/>
              <a:t>15/03/2023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309E2-9EE2-4C78-92B9-5B6AB050A4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66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891" y="188377"/>
            <a:ext cx="11914909" cy="6907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GB" sz="1600" kern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800" b="1" kern="1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Year 4 Performance of Dragon </a:t>
            </a:r>
            <a:r>
              <a:rPr lang="en-GB" sz="2800" b="1" kern="140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Days</a:t>
            </a:r>
            <a:endParaRPr lang="en-GB" sz="1050" kern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en-GB" sz="2400" b="1" kern="140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      Tuesday </a:t>
            </a:r>
            <a:r>
              <a:rPr lang="en-GB" sz="2400" b="1" kern="1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28th March @ 1.45pm </a:t>
            </a:r>
            <a:r>
              <a:rPr lang="en-GB" sz="2400" b="1" kern="140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and Wednesday </a:t>
            </a:r>
            <a:r>
              <a:rPr lang="en-GB" sz="2400" b="1" kern="1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29th March 2023 @ 6.30pm</a:t>
            </a:r>
            <a:endParaRPr lang="en-GB" sz="2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25000"/>
              </a:lnSpc>
            </a:pPr>
            <a:r>
              <a:rPr lang="en-GB" sz="700" b="1" kern="1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 </a:t>
            </a:r>
            <a:endParaRPr lang="en-GB" sz="105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2800" b="1" u="sng" kern="1400" dirty="0">
                <a:latin typeface="Baskerville Old Face" panose="02020602080505020303" pitchFamily="18" charset="0"/>
              </a:rPr>
              <a:t>Parents will be required to book </a:t>
            </a:r>
            <a:r>
              <a:rPr lang="en-GB" sz="2800" b="1" u="sng" kern="1400" dirty="0" smtClean="0">
                <a:latin typeface="Baskerville Old Face" panose="02020602080505020303" pitchFamily="18" charset="0"/>
              </a:rPr>
              <a:t>places </a:t>
            </a:r>
            <a:r>
              <a:rPr lang="en-GB" sz="2800" b="1" u="sng" kern="140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for </a:t>
            </a:r>
            <a:r>
              <a:rPr lang="en-GB" sz="2800" b="1" u="sng" kern="1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the performances via </a:t>
            </a:r>
            <a:r>
              <a:rPr lang="en-GB" sz="2800" b="1" u="sng" kern="1400" dirty="0">
                <a:solidFill>
                  <a:srgbClr val="1C01BF"/>
                </a:solidFill>
                <a:latin typeface="Baskerville Old Face" panose="02020602080505020303" pitchFamily="18" charset="0"/>
              </a:rPr>
              <a:t>https://peartreespring.schoolcloud.co.uk</a:t>
            </a:r>
            <a:r>
              <a:rPr lang="en-GB" sz="2800" b="1" u="sng" kern="1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 </a:t>
            </a:r>
            <a:endParaRPr lang="en-GB" sz="2800" b="1" u="sng" kern="1400" dirty="0" smtClean="0">
              <a:solidFill>
                <a:srgbClr val="0070C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GB" sz="2800" b="1" u="sng" kern="1400" dirty="0" smtClean="0">
                <a:latin typeface="Baskerville Old Face" panose="02020602080505020303" pitchFamily="18" charset="0"/>
              </a:rPr>
              <a:t>Payments (£1.00 per place) are to made through schoolgateway.com/payments</a:t>
            </a:r>
            <a:endParaRPr lang="en-GB" sz="2800" b="1" u="sng" kern="1400" dirty="0">
              <a:latin typeface="Baskerville Old Face" panose="02020602080505020303" pitchFamily="18" charset="0"/>
            </a:endParaRPr>
          </a:p>
          <a:p>
            <a:pPr algn="ctr"/>
            <a:endParaRPr lang="en-GB" sz="105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25000"/>
              </a:lnSpc>
            </a:pPr>
            <a:r>
              <a:rPr lang="en-GB" sz="1050" b="1" u="sng" kern="1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 </a:t>
            </a:r>
            <a:endParaRPr lang="en-GB" sz="105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75000"/>
              </a:lnSpc>
            </a:pPr>
            <a:r>
              <a:rPr lang="en-GB" kern="1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A maximum of </a:t>
            </a:r>
            <a:r>
              <a:rPr lang="en-GB" b="1" kern="1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4 places per family </a:t>
            </a:r>
            <a:r>
              <a:rPr lang="en-GB" kern="1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will be permissible (2 for </a:t>
            </a:r>
            <a:r>
              <a:rPr lang="en-GB" kern="140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Tuesday </a:t>
            </a:r>
            <a:r>
              <a:rPr lang="en-GB" kern="1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and 2 for </a:t>
            </a:r>
            <a:r>
              <a:rPr lang="en-GB" kern="140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Wednesday).</a:t>
            </a:r>
            <a:r>
              <a:rPr lang="en-GB" kern="1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  There will be no </a:t>
            </a:r>
            <a:r>
              <a:rPr lang="en-GB" kern="140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crèche </a:t>
            </a:r>
            <a:endParaRPr lang="en-GB" sz="105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75000"/>
              </a:lnSpc>
            </a:pPr>
            <a:r>
              <a:rPr lang="en-GB" kern="1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facilities and so please make childcare arrangements prior to the event, as these performances are for adults only. </a:t>
            </a:r>
            <a:endParaRPr lang="en-GB" kern="1400" dirty="0" smtClean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algn="ctr">
              <a:lnSpc>
                <a:spcPct val="75000"/>
              </a:lnSpc>
            </a:pPr>
            <a:r>
              <a:rPr lang="en-GB" kern="140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The £1.00 cost per place, goes towards costumes, licences and refreshments.</a:t>
            </a:r>
            <a:endParaRPr lang="en-GB" sz="105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75000"/>
              </a:lnSpc>
            </a:pPr>
            <a:r>
              <a:rPr lang="en-GB" kern="1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 </a:t>
            </a:r>
            <a:endParaRPr lang="en-GB" sz="105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75000"/>
              </a:lnSpc>
            </a:pPr>
            <a:r>
              <a:rPr lang="en-GB" kern="1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Photographs or videos can be taken during the performance and are for private viewing only.  Entry will be via the </a:t>
            </a:r>
            <a:endParaRPr lang="en-GB" sz="105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75000"/>
              </a:lnSpc>
            </a:pPr>
            <a:r>
              <a:rPr lang="en-GB" kern="1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walkway by Java and Amazon classrooms at the rear of the school. </a:t>
            </a:r>
            <a:endParaRPr lang="en-GB" sz="105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75000"/>
              </a:lnSpc>
            </a:pPr>
            <a:r>
              <a:rPr lang="en-GB" kern="1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 </a:t>
            </a:r>
            <a:endParaRPr lang="en-GB" sz="105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75000"/>
              </a:lnSpc>
            </a:pPr>
            <a:r>
              <a:rPr lang="en-GB" kern="1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Please contact the school office if you have any problems accessing the booking system, as this is the only </a:t>
            </a:r>
            <a:endParaRPr lang="en-GB" sz="105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75000"/>
              </a:lnSpc>
            </a:pPr>
            <a:r>
              <a:rPr lang="en-GB" kern="1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way to book your places</a:t>
            </a:r>
            <a:r>
              <a:rPr lang="en-GB" kern="140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.  </a:t>
            </a:r>
            <a:endParaRPr lang="en-GB" sz="105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75000"/>
              </a:lnSpc>
            </a:pPr>
            <a:r>
              <a:rPr lang="en-GB" kern="1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 </a:t>
            </a:r>
            <a:endParaRPr lang="en-GB" sz="105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75000"/>
              </a:lnSpc>
            </a:pPr>
            <a:r>
              <a:rPr lang="en-GB" b="1" kern="1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Parents who book for the </a:t>
            </a:r>
            <a:r>
              <a:rPr lang="en-GB" b="1" kern="140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Tuesday performance </a:t>
            </a:r>
            <a:r>
              <a:rPr lang="en-GB" b="1" kern="1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will be able to collect siblings (from other year groups) from their </a:t>
            </a:r>
            <a:endParaRPr lang="en-GB" sz="105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75000"/>
              </a:lnSpc>
            </a:pPr>
            <a:r>
              <a:rPr lang="en-GB" b="1" kern="1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classroom after the performance.</a:t>
            </a:r>
            <a:endParaRPr lang="en-GB" sz="105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75000"/>
              </a:lnSpc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sz="105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75000"/>
              </a:lnSpc>
            </a:pPr>
            <a:r>
              <a:rPr lang="en-GB" kern="1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Our expectation is that </a:t>
            </a:r>
            <a:r>
              <a:rPr lang="en-GB" b="1" u="sng" kern="1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ALL</a:t>
            </a:r>
            <a:r>
              <a:rPr lang="en-GB" kern="1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 children take part in the evening performance and arrive back in school for </a:t>
            </a:r>
            <a:r>
              <a:rPr lang="en-GB" kern="140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6.00pm</a:t>
            </a:r>
            <a:r>
              <a:rPr lang="en-GB" kern="1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 </a:t>
            </a:r>
            <a:r>
              <a:rPr lang="en-GB" kern="140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- only the pedestrian gate by the zebra crossing will be open. </a:t>
            </a:r>
            <a:r>
              <a:rPr lang="en-GB" kern="140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  </a:t>
            </a:r>
          </a:p>
          <a:p>
            <a:pPr algn="ctr">
              <a:lnSpc>
                <a:spcPct val="75000"/>
              </a:lnSpc>
            </a:pPr>
            <a:r>
              <a:rPr lang="en-GB" kern="140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If </a:t>
            </a:r>
            <a:r>
              <a:rPr lang="en-GB" kern="1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your child is unable to return for this performance, please send in a letter/email stating the reason for not </a:t>
            </a:r>
            <a:r>
              <a:rPr lang="en-GB" kern="1400" dirty="0" smtClean="0">
                <a:solidFill>
                  <a:srgbClr val="000000"/>
                </a:solidFill>
                <a:latin typeface="Baskerville Old Face" panose="02020602080505020303" pitchFamily="18" charset="0"/>
              </a:rPr>
              <a:t>attending.</a:t>
            </a:r>
          </a:p>
          <a:p>
            <a:pPr algn="ctr">
              <a:lnSpc>
                <a:spcPct val="75000"/>
              </a:lnSpc>
            </a:pPr>
            <a:endParaRPr lang="en-GB" kern="1400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algn="ctr">
              <a:lnSpc>
                <a:spcPct val="75000"/>
              </a:lnSpc>
            </a:pPr>
            <a:endParaRPr lang="en-GB" kern="1400" dirty="0" smtClean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algn="ctr">
              <a:lnSpc>
                <a:spcPct val="75000"/>
              </a:lnSpc>
            </a:pPr>
            <a:endParaRPr lang="en-GB" dirty="0"/>
          </a:p>
        </p:txBody>
      </p:sp>
      <p:pic>
        <p:nvPicPr>
          <p:cNvPr id="4" name="Picture 2" descr="Dragon Days | Musicals | Out of the Ark Mus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4" y="163461"/>
            <a:ext cx="1166813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9055" y="618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89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259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Baskerville Old Face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Cumberland</dc:creator>
  <cp:lastModifiedBy>M Bell</cp:lastModifiedBy>
  <cp:revision>79</cp:revision>
  <cp:lastPrinted>2023-03-14T15:25:18Z</cp:lastPrinted>
  <dcterms:created xsi:type="dcterms:W3CDTF">2014-08-31T17:51:16Z</dcterms:created>
  <dcterms:modified xsi:type="dcterms:W3CDTF">2023-03-15T14:45:40Z</dcterms:modified>
</cp:coreProperties>
</file>